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277" r:id="rId68"/>
    <p:sldId id="278" r:id="rId6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rchivo Black" charset="1" panose="020B0A03020202020B04"/>
      <p:regular r:id="rId14"/>
    </p:embeddedFont>
    <p:embeddedFont>
      <p:font typeface="Montserrat Light" charset="1" panose="00000400000000000000"/>
      <p:regular r:id="rId15"/>
    </p:embeddedFont>
    <p:embeddedFont>
      <p:font typeface="Montserrat Light Bold" charset="1" panose="00000800000000000000"/>
      <p:regular r:id="rId16"/>
    </p:embeddedFont>
    <p:embeddedFont>
      <p:font typeface="Montserrat Light Italics" charset="1" panose="00000400000000000000"/>
      <p:regular r:id="rId17"/>
    </p:embeddedFont>
    <p:embeddedFont>
      <p:font typeface="Montserrat Light Bold Italics" charset="1" panose="000008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 Italics" charset="1" panose="00000000000000000000"/>
      <p:regular r:id="rId21"/>
    </p:embeddedFont>
    <p:embeddedFont>
      <p:font typeface="DM Sans Bold Italics" charset="1" panose="00000000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Inter" charset="1" panose="020B0502030000000004"/>
      <p:regular r:id="rId35"/>
    </p:embeddedFont>
    <p:embeddedFont>
      <p:font typeface="Inter Bold" charset="1" panose="020B0802030000000004"/>
      <p:regular r:id="rId36"/>
    </p:embeddedFont>
    <p:embeddedFont>
      <p:font typeface="Inter Italics" charset="1" panose="020B0502030000000004"/>
      <p:regular r:id="rId37"/>
    </p:embeddedFont>
    <p:embeddedFont>
      <p:font typeface="Inter Bold Italics" charset="1" panose="020B0802030000000004"/>
      <p:regular r:id="rId38"/>
    </p:embeddedFont>
    <p:embeddedFont>
      <p:font typeface="Inter Thin" charset="1" panose="020B0A02050000000004"/>
      <p:regular r:id="rId39"/>
    </p:embeddedFont>
    <p:embeddedFont>
      <p:font typeface="Inter Thin Italics" charset="1" panose="020B0A02050000000004"/>
      <p:regular r:id="rId40"/>
    </p:embeddedFont>
    <p:embeddedFont>
      <p:font typeface="Inter Extra-Light" charset="1" panose="02000503000000020004"/>
      <p:regular r:id="rId41"/>
    </p:embeddedFont>
    <p:embeddedFont>
      <p:font typeface="Inter Light" charset="1" panose="02000503000000020004"/>
      <p:regular r:id="rId42"/>
    </p:embeddedFont>
    <p:embeddedFont>
      <p:font typeface="Inter Medium" charset="1" panose="02000503000000020004"/>
      <p:regular r:id="rId43"/>
    </p:embeddedFont>
    <p:embeddedFont>
      <p:font typeface="Inter Semi-Bold" charset="1" panose="02000503000000020004"/>
      <p:regular r:id="rId44"/>
    </p:embeddedFont>
    <p:embeddedFont>
      <p:font typeface="Inter Ultra-Bold" charset="1" panose="02000503000000020004"/>
      <p:regular r:id="rId45"/>
    </p:embeddedFont>
    <p:embeddedFont>
      <p:font typeface="Inter Heavy" charset="1" panose="0200050300000002000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57" Target="slides/slide11.xml" Type="http://schemas.openxmlformats.org/officeDocument/2006/relationships/slide"/><Relationship Id="rId58" Target="slides/slide12.xml" Type="http://schemas.openxmlformats.org/officeDocument/2006/relationships/slide"/><Relationship Id="rId59" Target="slides/slide13.xml" Type="http://schemas.openxmlformats.org/officeDocument/2006/relationships/slide"/><Relationship Id="rId6" Target="fonts/font6.fntdata" Type="http://schemas.openxmlformats.org/officeDocument/2006/relationships/font"/><Relationship Id="rId60" Target="slides/slide14.xml" Type="http://schemas.openxmlformats.org/officeDocument/2006/relationships/slide"/><Relationship Id="rId61" Target="slides/slide15.xml" Type="http://schemas.openxmlformats.org/officeDocument/2006/relationships/slide"/><Relationship Id="rId62" Target="slides/slide16.xml" Type="http://schemas.openxmlformats.org/officeDocument/2006/relationships/slide"/><Relationship Id="rId63" Target="slides/slide17.xml" Type="http://schemas.openxmlformats.org/officeDocument/2006/relationships/slide"/><Relationship Id="rId64" Target="slides/slide18.xml" Type="http://schemas.openxmlformats.org/officeDocument/2006/relationships/slide"/><Relationship Id="rId65" Target="slides/slide19.xml" Type="http://schemas.openxmlformats.org/officeDocument/2006/relationships/slide"/><Relationship Id="rId66" Target="slides/slide20.xml" Type="http://schemas.openxmlformats.org/officeDocument/2006/relationships/slide"/><Relationship Id="rId67" Target="slides/slide21.xml" Type="http://schemas.openxmlformats.org/officeDocument/2006/relationships/slide"/><Relationship Id="rId68" Target="slides/slide22.xml" Type="http://schemas.openxmlformats.org/officeDocument/2006/relationships/slide"/><Relationship Id="rId69" Target="slides/slide2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9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9.jpeg" Type="http://schemas.openxmlformats.org/officeDocument/2006/relationships/image"/><Relationship Id="rId4" Target="../media/image40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1.jpeg" Type="http://schemas.openxmlformats.org/officeDocument/2006/relationships/image"/><Relationship Id="rId4" Target="../media/image42.jpe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62.png" Type="http://schemas.openxmlformats.org/officeDocument/2006/relationships/image"/><Relationship Id="rId2" Target="../media/image58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77" r="0" b="-10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7435" t="0" r="-3743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26472" y="821931"/>
            <a:ext cx="1127181" cy="1268496"/>
          </a:xfrm>
          <a:custGeom>
            <a:avLst/>
            <a:gdLst/>
            <a:ahLst/>
            <a:cxnLst/>
            <a:rect r="r" b="b" t="t" l="l"/>
            <a:pathLst>
              <a:path h="1268496" w="1127181">
                <a:moveTo>
                  <a:pt x="0" y="0"/>
                </a:moveTo>
                <a:lnTo>
                  <a:pt x="1127181" y="0"/>
                </a:lnTo>
                <a:lnTo>
                  <a:pt x="1127181" y="1268496"/>
                </a:lnTo>
                <a:lnTo>
                  <a:pt x="0" y="1268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235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77613" y="698106"/>
            <a:ext cx="2205849" cy="2205849"/>
          </a:xfrm>
          <a:custGeom>
            <a:avLst/>
            <a:gdLst/>
            <a:ahLst/>
            <a:cxnLst/>
            <a:rect r="r" b="b" t="t" l="l"/>
            <a:pathLst>
              <a:path h="2205849" w="2205849">
                <a:moveTo>
                  <a:pt x="0" y="0"/>
                </a:moveTo>
                <a:lnTo>
                  <a:pt x="2205848" y="0"/>
                </a:lnTo>
                <a:lnTo>
                  <a:pt x="2205848" y="2205848"/>
                </a:lnTo>
                <a:lnTo>
                  <a:pt x="0" y="2205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41321" y="4130049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NRW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28152" y="2080902"/>
            <a:ext cx="2431696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spc="-43">
                <a:solidFill>
                  <a:srgbClr val="040506"/>
                </a:solidFill>
                <a:latin typeface="Montserrat Classic Bold"/>
              </a:rPr>
              <a:t>SIH</a:t>
            </a:r>
          </a:p>
          <a:p>
            <a:pPr algn="ctr">
              <a:lnSpc>
                <a:spcPts val="2612"/>
              </a:lnSpc>
            </a:pPr>
            <a:r>
              <a:rPr lang="en-US" sz="2177" spc="-43">
                <a:solidFill>
                  <a:srgbClr val="040506"/>
                </a:solidFill>
                <a:latin typeface="Montserrat Classic Bold"/>
              </a:rPr>
              <a:t>2023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71449" y="3464745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ADDRESSING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41321" y="6182437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USING DIGITAL 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34887" y="4537532"/>
            <a:ext cx="2578727" cy="1432874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035768" y="4936594"/>
            <a:ext cx="2087711" cy="20890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509597" y="4935255"/>
            <a:ext cx="2088157" cy="2086818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395324" y="5940945"/>
            <a:ext cx="2582745" cy="1431089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235244" y="4563868"/>
            <a:ext cx="2578727" cy="1432874"/>
            <a:chOff x="0" y="0"/>
            <a:chExt cx="4159440" cy="23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336125" y="4962930"/>
            <a:ext cx="2087711" cy="2089050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809953" y="4961591"/>
            <a:ext cx="2088157" cy="2086818"/>
            <a:chOff x="0" y="0"/>
            <a:chExt cx="3368160" cy="336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695680" y="5967281"/>
            <a:ext cx="2582745" cy="1431089"/>
            <a:chOff x="0" y="0"/>
            <a:chExt cx="4165920" cy="2308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730545" y="4935255"/>
            <a:ext cx="2088157" cy="2086818"/>
            <a:chOff x="0" y="0"/>
            <a:chExt cx="3368160" cy="3366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4306063" y="5490742"/>
            <a:ext cx="926844" cy="1084604"/>
          </a:xfrm>
          <a:custGeom>
            <a:avLst/>
            <a:gdLst/>
            <a:ahLst/>
            <a:cxnLst/>
            <a:rect r="r" b="b" t="t" l="l"/>
            <a:pathLst>
              <a:path h="1084604" w="926844">
                <a:moveTo>
                  <a:pt x="0" y="0"/>
                </a:moveTo>
                <a:lnTo>
                  <a:pt x="926843" y="0"/>
                </a:lnTo>
                <a:lnTo>
                  <a:pt x="926843" y="1084604"/>
                </a:lnTo>
                <a:lnTo>
                  <a:pt x="0" y="1084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476532" y="5435964"/>
            <a:ext cx="1227363" cy="1142982"/>
          </a:xfrm>
          <a:custGeom>
            <a:avLst/>
            <a:gdLst/>
            <a:ahLst/>
            <a:cxnLst/>
            <a:rect r="r" b="b" t="t" l="l"/>
            <a:pathLst>
              <a:path h="1142982" w="1227363">
                <a:moveTo>
                  <a:pt x="0" y="0"/>
                </a:moveTo>
                <a:lnTo>
                  <a:pt x="1227364" y="0"/>
                </a:lnTo>
                <a:lnTo>
                  <a:pt x="1227364" y="1142983"/>
                </a:lnTo>
                <a:lnTo>
                  <a:pt x="0" y="1142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868786" y="5463746"/>
            <a:ext cx="1201567" cy="1087418"/>
          </a:xfrm>
          <a:custGeom>
            <a:avLst/>
            <a:gdLst/>
            <a:ahLst/>
            <a:cxnLst/>
            <a:rect r="r" b="b" t="t" l="l"/>
            <a:pathLst>
              <a:path h="1087418" w="1201567">
                <a:moveTo>
                  <a:pt x="0" y="0"/>
                </a:moveTo>
                <a:lnTo>
                  <a:pt x="1201567" y="0"/>
                </a:lnTo>
                <a:lnTo>
                  <a:pt x="1201567" y="1087419"/>
                </a:lnTo>
                <a:lnTo>
                  <a:pt x="0" y="1087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706420" y="5334737"/>
            <a:ext cx="1347121" cy="1345437"/>
          </a:xfrm>
          <a:custGeom>
            <a:avLst/>
            <a:gdLst/>
            <a:ahLst/>
            <a:cxnLst/>
            <a:rect r="r" b="b" t="t" l="l"/>
            <a:pathLst>
              <a:path h="1345437" w="1347121">
                <a:moveTo>
                  <a:pt x="0" y="0"/>
                </a:moveTo>
                <a:lnTo>
                  <a:pt x="1347121" y="0"/>
                </a:lnTo>
                <a:lnTo>
                  <a:pt x="1347121" y="1345437"/>
                </a:lnTo>
                <a:lnTo>
                  <a:pt x="0" y="13454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216212" y="5352518"/>
            <a:ext cx="1275641" cy="1235777"/>
          </a:xfrm>
          <a:custGeom>
            <a:avLst/>
            <a:gdLst/>
            <a:ahLst/>
            <a:cxnLst/>
            <a:rect r="r" b="b" t="t" l="l"/>
            <a:pathLst>
              <a:path h="1235777" w="1275641">
                <a:moveTo>
                  <a:pt x="0" y="0"/>
                </a:moveTo>
                <a:lnTo>
                  <a:pt x="1275640" y="0"/>
                </a:lnTo>
                <a:lnTo>
                  <a:pt x="1275640" y="1235776"/>
                </a:lnTo>
                <a:lnTo>
                  <a:pt x="0" y="1235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477915" y="7893572"/>
            <a:ext cx="3243648" cy="136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</a:rPr>
              <a:t>The complete dashboard is sent to the concerned authorities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06413" y="7333934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Dashboard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60349" y="2218497"/>
            <a:ext cx="2417720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Alert message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88431" y="7333934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Waiting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09953" y="2218497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Checking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37781" y="2814425"/>
            <a:ext cx="2467998" cy="136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</a:rPr>
              <a:t>The issue is solved and verified successfully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27701" y="2195732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Complete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931852" y="2837190"/>
            <a:ext cx="3243648" cy="170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</a:rPr>
              <a:t>The information is sent either by SMS or by Gmail. And wil be given the link to the dashboard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78069" y="7893572"/>
            <a:ext cx="3243648" cy="102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</a:rPr>
              <a:t>Waiting for a reply from the concern authorities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32208" y="2837190"/>
            <a:ext cx="3243648" cy="678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</a:rPr>
              <a:t>Checking if the issue is been solved or not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82350" y="375872"/>
            <a:ext cx="13823429" cy="104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3"/>
              </a:lnSpc>
            </a:pPr>
            <a:r>
              <a:rPr lang="en-US" sz="6147" spc="325">
                <a:solidFill>
                  <a:srgbClr val="231F20"/>
                </a:solidFill>
                <a:latin typeface="Oswald Bold"/>
              </a:rPr>
              <a:t>REPORTING INFRASTRUCTURE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669234" cy="4165455"/>
          </a:xfrm>
          <a:custGeom>
            <a:avLst/>
            <a:gdLst/>
            <a:ahLst/>
            <a:cxnLst/>
            <a:rect r="r" b="b" t="t" l="l"/>
            <a:pathLst>
              <a:path h="4165455" w="18669234">
                <a:moveTo>
                  <a:pt x="0" y="0"/>
                </a:moveTo>
                <a:lnTo>
                  <a:pt x="18669234" y="0"/>
                </a:lnTo>
                <a:lnTo>
                  <a:pt x="18669234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769" r="0" b="-398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900" y="1367392"/>
            <a:ext cx="18270100" cy="152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57"/>
              </a:lnSpc>
            </a:pPr>
            <a:r>
              <a:rPr lang="en-US" sz="8882" spc="71">
                <a:solidFill>
                  <a:srgbClr val="FFFFFF"/>
                </a:solidFill>
                <a:latin typeface="Archivo Black"/>
              </a:rPr>
              <a:t>POINTS TO BE MODIFIED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0037" y="5008204"/>
            <a:ext cx="16213513" cy="84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3"/>
              </a:lnSpc>
              <a:spcBef>
                <a:spcPct val="0"/>
              </a:spcBef>
            </a:pPr>
            <a:r>
              <a:rPr lang="en-US" sz="4951" spc="262">
                <a:solidFill>
                  <a:srgbClr val="231F20"/>
                </a:solidFill>
                <a:latin typeface="Montserrat Classic Bold"/>
              </a:rPr>
              <a:t>1.TYPES OF LEAKS IN SMS/EMAIL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584" y="5799879"/>
            <a:ext cx="16353468" cy="83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10"/>
              </a:lnSpc>
              <a:spcBef>
                <a:spcPct val="0"/>
              </a:spcBef>
            </a:pPr>
            <a:r>
              <a:rPr lang="en-US" sz="4935" spc="261">
                <a:solidFill>
                  <a:srgbClr val="231F20"/>
                </a:solidFill>
                <a:latin typeface="Montserrat Classic Bold"/>
              </a:rPr>
              <a:t>2.PINPOINT LOCATION IN DASHBOARD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449" y="6582410"/>
            <a:ext cx="16319738" cy="83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02"/>
              </a:lnSpc>
              <a:spcBef>
                <a:spcPct val="0"/>
              </a:spcBef>
            </a:pPr>
            <a:r>
              <a:rPr lang="en-US" sz="4929" spc="261">
                <a:solidFill>
                  <a:srgbClr val="231F20"/>
                </a:solidFill>
                <a:latin typeface="Montserrat Classic Bold"/>
              </a:rPr>
              <a:t>3.PRODUCT PROFIT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2102" y="7336496"/>
            <a:ext cx="16387198" cy="85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5030" spc="266">
                <a:solidFill>
                  <a:srgbClr val="231F20"/>
                </a:solidFill>
                <a:latin typeface="Montserrat Classic Bold"/>
              </a:rPr>
              <a:t>4.BUDGET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6449" y="8107335"/>
            <a:ext cx="16387198" cy="85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41"/>
              </a:lnSpc>
              <a:spcBef>
                <a:spcPct val="0"/>
              </a:spcBef>
            </a:pPr>
            <a:r>
              <a:rPr lang="en-US" sz="5030" spc="266">
                <a:solidFill>
                  <a:srgbClr val="231F20"/>
                </a:solidFill>
                <a:latin typeface="Montserrat Classic Bold"/>
              </a:rPr>
              <a:t>5.VERIFICATION OF FINAL WORK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617644" y="-88975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6235092"/>
            <a:ext cx="18270100" cy="7467944"/>
          </a:xfrm>
          <a:custGeom>
            <a:avLst/>
            <a:gdLst/>
            <a:ahLst/>
            <a:cxnLst/>
            <a:rect r="r" b="b" t="t" l="l"/>
            <a:pathLst>
              <a:path h="7467944" w="1827010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74" r="0" b="-3157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5746896"/>
            <a:ext cx="18288000" cy="5614331"/>
          </a:xfrm>
          <a:custGeom>
            <a:avLst/>
            <a:gdLst/>
            <a:ahLst/>
            <a:cxnLst/>
            <a:rect r="r" b="b" t="t" l="l"/>
            <a:pathLst>
              <a:path h="5614331" w="18288000">
                <a:moveTo>
                  <a:pt x="0" y="0"/>
                </a:moveTo>
                <a:lnTo>
                  <a:pt x="18288000" y="0"/>
                </a:lnTo>
                <a:lnTo>
                  <a:pt x="18288000" y="5614331"/>
                </a:lnTo>
                <a:lnTo>
                  <a:pt x="0" y="5614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1802" r="0" b="-3522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8655804" y="-3512304"/>
            <a:ext cx="976392" cy="18288000"/>
            <a:chOff x="0" y="0"/>
            <a:chExt cx="257157" cy="48165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715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57157">
                  <a:moveTo>
                    <a:pt x="0" y="0"/>
                  </a:moveTo>
                  <a:lnTo>
                    <a:pt x="257157" y="0"/>
                  </a:lnTo>
                  <a:lnTo>
                    <a:pt x="25715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5715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56517" y="3526437"/>
            <a:ext cx="6479059" cy="5038702"/>
            <a:chOff x="0" y="0"/>
            <a:chExt cx="1210207" cy="9411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0207" cy="941166"/>
            </a:xfrm>
            <a:custGeom>
              <a:avLst/>
              <a:gdLst/>
              <a:ahLst/>
              <a:cxnLst/>
              <a:rect r="r" b="b" t="t" l="l"/>
              <a:pathLst>
                <a:path h="941166" w="1210207">
                  <a:moveTo>
                    <a:pt x="23898" y="0"/>
                  </a:moveTo>
                  <a:lnTo>
                    <a:pt x="1186309" y="0"/>
                  </a:lnTo>
                  <a:cubicBezTo>
                    <a:pt x="1199508" y="0"/>
                    <a:pt x="1210207" y="10700"/>
                    <a:pt x="1210207" y="23898"/>
                  </a:cubicBezTo>
                  <a:lnTo>
                    <a:pt x="1210207" y="917268"/>
                  </a:lnTo>
                  <a:cubicBezTo>
                    <a:pt x="1210207" y="930467"/>
                    <a:pt x="1199508" y="941166"/>
                    <a:pt x="1186309" y="941166"/>
                  </a:cubicBezTo>
                  <a:lnTo>
                    <a:pt x="23898" y="941166"/>
                  </a:lnTo>
                  <a:cubicBezTo>
                    <a:pt x="10700" y="941166"/>
                    <a:pt x="0" y="930467"/>
                    <a:pt x="0" y="917268"/>
                  </a:cubicBezTo>
                  <a:lnTo>
                    <a:pt x="0" y="23898"/>
                  </a:lnTo>
                  <a:cubicBezTo>
                    <a:pt x="0" y="10700"/>
                    <a:pt x="10700" y="0"/>
                    <a:pt x="238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anchor="ctr" rtlCol="false" tIns="62142" lIns="62142" bIns="62142" rIns="6214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69151" y="3305953"/>
            <a:ext cx="222484" cy="220484"/>
            <a:chOff x="0" y="0"/>
            <a:chExt cx="320400" cy="3175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697751" y="3305953"/>
            <a:ext cx="1477392" cy="1584884"/>
            <a:chOff x="0" y="0"/>
            <a:chExt cx="2127600" cy="2282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697751" y="5289086"/>
            <a:ext cx="2898296" cy="289829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5151" t="0" r="-2515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432135" y="3828799"/>
            <a:ext cx="3871063" cy="51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19"/>
              </a:lnSpc>
              <a:spcBef>
                <a:spcPct val="0"/>
              </a:spcBef>
            </a:pPr>
            <a:r>
              <a:rPr lang="en-US" sz="3057" spc="299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62816" y="5340320"/>
            <a:ext cx="2785821" cy="287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6"/>
              </a:lnSpc>
            </a:pPr>
            <a:r>
              <a:rPr lang="en-US" sz="2012" spc="197">
                <a:solidFill>
                  <a:srgbClr val="000000"/>
                </a:solidFill>
                <a:latin typeface="Montserrat Light Bold"/>
              </a:rPr>
              <a:t>Hydrophones are cheap compared to acoustic sensors and  does not need too many sensors within a given area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32135" y="4452774"/>
            <a:ext cx="3871063" cy="42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1"/>
              </a:lnSpc>
              <a:spcBef>
                <a:spcPct val="0"/>
              </a:spcBef>
            </a:pPr>
            <a:r>
              <a:rPr lang="en-US" sz="2493" spc="244">
                <a:solidFill>
                  <a:srgbClr val="000000"/>
                </a:solidFill>
                <a:latin typeface="Montserrat Classic"/>
              </a:rPr>
              <a:t>Cost efficient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52423" y="3526437"/>
            <a:ext cx="6479059" cy="5038702"/>
            <a:chOff x="0" y="0"/>
            <a:chExt cx="1210207" cy="94116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0207" cy="941166"/>
            </a:xfrm>
            <a:custGeom>
              <a:avLst/>
              <a:gdLst/>
              <a:ahLst/>
              <a:cxnLst/>
              <a:rect r="r" b="b" t="t" l="l"/>
              <a:pathLst>
                <a:path h="941166" w="1210207">
                  <a:moveTo>
                    <a:pt x="23898" y="0"/>
                  </a:moveTo>
                  <a:lnTo>
                    <a:pt x="1186309" y="0"/>
                  </a:lnTo>
                  <a:cubicBezTo>
                    <a:pt x="1199508" y="0"/>
                    <a:pt x="1210207" y="10700"/>
                    <a:pt x="1210207" y="23898"/>
                  </a:cubicBezTo>
                  <a:lnTo>
                    <a:pt x="1210207" y="917268"/>
                  </a:lnTo>
                  <a:cubicBezTo>
                    <a:pt x="1210207" y="930467"/>
                    <a:pt x="1199508" y="941166"/>
                    <a:pt x="1186309" y="941166"/>
                  </a:cubicBezTo>
                  <a:lnTo>
                    <a:pt x="23898" y="941166"/>
                  </a:lnTo>
                  <a:cubicBezTo>
                    <a:pt x="10700" y="941166"/>
                    <a:pt x="0" y="930467"/>
                    <a:pt x="0" y="917268"/>
                  </a:cubicBezTo>
                  <a:lnTo>
                    <a:pt x="0" y="23898"/>
                  </a:lnTo>
                  <a:cubicBezTo>
                    <a:pt x="0" y="10700"/>
                    <a:pt x="10700" y="0"/>
                    <a:pt x="238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anchor="ctr" rtlCol="false" tIns="62142" lIns="62142" bIns="62142" rIns="6214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165056" y="3305953"/>
            <a:ext cx="222484" cy="220484"/>
            <a:chOff x="0" y="0"/>
            <a:chExt cx="320400" cy="3175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793657" y="3305953"/>
            <a:ext cx="1477392" cy="1584884"/>
            <a:chOff x="0" y="0"/>
            <a:chExt cx="2127600" cy="2282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793657" y="5289086"/>
            <a:ext cx="2898296" cy="2898296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1095" t="0" r="-11095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3528041" y="3828799"/>
            <a:ext cx="3871063" cy="51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19"/>
              </a:lnSpc>
              <a:spcBef>
                <a:spcPct val="0"/>
              </a:spcBef>
            </a:pPr>
            <a:r>
              <a:rPr lang="en-US" sz="3057" spc="299">
                <a:solidFill>
                  <a:srgbClr val="000000"/>
                </a:solidFill>
                <a:latin typeface="Montserrat Classic Bold"/>
              </a:rPr>
              <a:t>1.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858722" y="5340320"/>
            <a:ext cx="2785821" cy="287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6"/>
              </a:lnSpc>
            </a:pPr>
            <a:r>
              <a:rPr lang="en-US" sz="2012" spc="197">
                <a:solidFill>
                  <a:srgbClr val="000000"/>
                </a:solidFill>
                <a:latin typeface="Montserrat Light Bold"/>
              </a:rPr>
              <a:t>The exact location of the crack can be found with little to no deviation. Also it has higher range than acoustic sensors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28041" y="4452774"/>
            <a:ext cx="3871063" cy="42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1"/>
              </a:lnSpc>
              <a:spcBef>
                <a:spcPct val="0"/>
              </a:spcBef>
            </a:pPr>
            <a:r>
              <a:rPr lang="en-US" sz="2493" spc="244">
                <a:solidFill>
                  <a:srgbClr val="000000"/>
                </a:solidFill>
                <a:latin typeface="Montserrat Classic"/>
              </a:rPr>
              <a:t>High accuracy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075287" y="714966"/>
            <a:ext cx="10221517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HYDROPHONIC SENSORS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979013" y="1783258"/>
            <a:ext cx="12862550" cy="81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100F0D"/>
                </a:solidFill>
                <a:latin typeface="Montserrat Light"/>
              </a:rPr>
              <a:t>Hydrophonic sensors are used to calculate the distance of crack from the the sensor this helps to find the crack easily and efficiently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11266"/>
            <a:ext cx="16660626" cy="6280419"/>
          </a:xfrm>
          <a:custGeom>
            <a:avLst/>
            <a:gdLst/>
            <a:ahLst/>
            <a:cxnLst/>
            <a:rect r="r" b="b" t="t" l="l"/>
            <a:pathLst>
              <a:path h="6280419" w="16660626">
                <a:moveTo>
                  <a:pt x="0" y="0"/>
                </a:moveTo>
                <a:lnTo>
                  <a:pt x="16660626" y="0"/>
                </a:lnTo>
                <a:lnTo>
                  <a:pt x="16660626" y="6280419"/>
                </a:lnTo>
                <a:lnTo>
                  <a:pt x="0" y="6280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219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2350" y="77257"/>
            <a:ext cx="13823429" cy="104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3"/>
              </a:lnSpc>
            </a:pPr>
            <a:r>
              <a:rPr lang="en-US" sz="6147" spc="325">
                <a:solidFill>
                  <a:srgbClr val="231F20"/>
                </a:solidFill>
                <a:latin typeface="Oswald Bold"/>
              </a:rPr>
              <a:t>DASHBOARD (HYDROPHONE)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4480" y="4205302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89046" y="4176727"/>
            <a:ext cx="6346855" cy="101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Water flow sensor : ₹425</a:t>
            </a:r>
          </a:p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NODEMCU            :  ₹150</a:t>
            </a:r>
          </a:p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Hydrophonic sensor: </a:t>
            </a:r>
            <a:r>
              <a:rPr lang="en-US" sz="2010" spc="197">
                <a:solidFill>
                  <a:srgbClr val="231F20"/>
                </a:solidFill>
                <a:latin typeface="Montserrat Light Medium"/>
              </a:rPr>
              <a:t>₹7000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BUDGET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94480" y="5806594"/>
            <a:ext cx="736150" cy="662821"/>
            <a:chOff x="0" y="0"/>
            <a:chExt cx="193883" cy="1745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689046" y="5778019"/>
            <a:ext cx="6346855" cy="101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By installing these above hardwares we get an average of </a:t>
            </a:r>
            <a:r>
              <a:rPr lang="en-US" sz="2010" spc="197">
                <a:solidFill>
                  <a:srgbClr val="231F20"/>
                </a:solidFill>
                <a:latin typeface="Montserrat Light Medium"/>
              </a:rPr>
              <a:t>₹20000 per 0.01 sqr km.</a:t>
            </a:r>
          </a:p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 Medium"/>
              </a:rPr>
              <a:t>And ₹2000000 per 1 sqr km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794480" y="7382708"/>
            <a:ext cx="736150" cy="662821"/>
            <a:chOff x="0" y="0"/>
            <a:chExt cx="193883" cy="1745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689046" y="7354133"/>
            <a:ext cx="6346855" cy="135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With maintainence and install cost we get an average of cost of installing in a big city like coimbatore is approximately </a:t>
            </a:r>
          </a:p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60 crores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8737" y="508457"/>
            <a:ext cx="11716397" cy="9270086"/>
          </a:xfrm>
          <a:custGeom>
            <a:avLst/>
            <a:gdLst/>
            <a:ahLst/>
            <a:cxnLst/>
            <a:rect r="r" b="b" t="t" l="l"/>
            <a:pathLst>
              <a:path h="9270086" w="11716397">
                <a:moveTo>
                  <a:pt x="0" y="0"/>
                </a:moveTo>
                <a:lnTo>
                  <a:pt x="11716397" y="0"/>
                </a:lnTo>
                <a:lnTo>
                  <a:pt x="11716397" y="9270086"/>
                </a:lnTo>
                <a:lnTo>
                  <a:pt x="0" y="9270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44" t="0" r="-283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8907" y="3285923"/>
            <a:ext cx="1073088" cy="1663703"/>
          </a:xfrm>
          <a:custGeom>
            <a:avLst/>
            <a:gdLst/>
            <a:ahLst/>
            <a:cxnLst/>
            <a:rect r="r" b="b" t="t" l="l"/>
            <a:pathLst>
              <a:path h="1663703" w="1073088">
                <a:moveTo>
                  <a:pt x="0" y="0"/>
                </a:moveTo>
                <a:lnTo>
                  <a:pt x="1073089" y="0"/>
                </a:lnTo>
                <a:lnTo>
                  <a:pt x="1073089" y="1663703"/>
                </a:lnTo>
                <a:lnTo>
                  <a:pt x="0" y="1663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8595451" y="4949626"/>
            <a:ext cx="1429894" cy="0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0025346" y="1855296"/>
            <a:ext cx="221534" cy="3094330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6525224" y="6020019"/>
            <a:ext cx="1003707" cy="0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6413718" y="1585800"/>
            <a:ext cx="223012" cy="4432137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6636730" y="1585800"/>
            <a:ext cx="3610149" cy="269495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6525224" y="4078880"/>
            <a:ext cx="1003707" cy="0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6525550" y="4988855"/>
            <a:ext cx="1003381" cy="0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3574065" y="2120691"/>
            <a:ext cx="85508" cy="1290748"/>
          </a:xfrm>
          <a:prstGeom prst="line">
            <a:avLst/>
          </a:prstGeom>
          <a:ln cap="flat" w="476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0246879" y="1855296"/>
            <a:ext cx="3436306" cy="263831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9779880" y="4946740"/>
            <a:ext cx="286777" cy="4105335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4691996" y="8801221"/>
            <a:ext cx="5046573" cy="253740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0025346" y="1855296"/>
            <a:ext cx="221534" cy="3094330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013972" y="2456559"/>
            <a:ext cx="1199804" cy="829364"/>
          </a:xfrm>
          <a:custGeom>
            <a:avLst/>
            <a:gdLst/>
            <a:ahLst/>
            <a:cxnLst/>
            <a:rect r="r" b="b" t="t" l="l"/>
            <a:pathLst>
              <a:path h="829364" w="1199804">
                <a:moveTo>
                  <a:pt x="0" y="0"/>
                </a:moveTo>
                <a:lnTo>
                  <a:pt x="1199804" y="0"/>
                </a:lnTo>
                <a:lnTo>
                  <a:pt x="1199804" y="829364"/>
                </a:lnTo>
                <a:lnTo>
                  <a:pt x="0" y="829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347418" y="8225597"/>
            <a:ext cx="1199804" cy="829364"/>
          </a:xfrm>
          <a:custGeom>
            <a:avLst/>
            <a:gdLst/>
            <a:ahLst/>
            <a:cxnLst/>
            <a:rect r="r" b="b" t="t" l="l"/>
            <a:pathLst>
              <a:path h="829364" w="1199804">
                <a:moveTo>
                  <a:pt x="0" y="0"/>
                </a:moveTo>
                <a:lnTo>
                  <a:pt x="1199804" y="0"/>
                </a:lnTo>
                <a:lnTo>
                  <a:pt x="1199804" y="829364"/>
                </a:lnTo>
                <a:lnTo>
                  <a:pt x="0" y="829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825542" y="4314136"/>
            <a:ext cx="1199804" cy="829364"/>
          </a:xfrm>
          <a:custGeom>
            <a:avLst/>
            <a:gdLst/>
            <a:ahLst/>
            <a:cxnLst/>
            <a:rect r="r" b="b" t="t" l="l"/>
            <a:pathLst>
              <a:path h="829364" w="1199804">
                <a:moveTo>
                  <a:pt x="0" y="0"/>
                </a:moveTo>
                <a:lnTo>
                  <a:pt x="1199804" y="0"/>
                </a:lnTo>
                <a:lnTo>
                  <a:pt x="1199804" y="829364"/>
                </a:lnTo>
                <a:lnTo>
                  <a:pt x="0" y="829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25322" y="5605336"/>
            <a:ext cx="1199804" cy="829364"/>
          </a:xfrm>
          <a:custGeom>
            <a:avLst/>
            <a:gdLst/>
            <a:ahLst/>
            <a:cxnLst/>
            <a:rect r="r" b="b" t="t" l="l"/>
            <a:pathLst>
              <a:path h="829364" w="1199804">
                <a:moveTo>
                  <a:pt x="0" y="0"/>
                </a:moveTo>
                <a:lnTo>
                  <a:pt x="1199804" y="0"/>
                </a:lnTo>
                <a:lnTo>
                  <a:pt x="1199804" y="829365"/>
                </a:lnTo>
                <a:lnTo>
                  <a:pt x="0" y="829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49507" y="1585800"/>
            <a:ext cx="594745" cy="594745"/>
          </a:xfrm>
          <a:custGeom>
            <a:avLst/>
            <a:gdLst/>
            <a:ahLst/>
            <a:cxnLst/>
            <a:rect r="r" b="b" t="t" l="l"/>
            <a:pathLst>
              <a:path h="594745" w="594745">
                <a:moveTo>
                  <a:pt x="0" y="0"/>
                </a:moveTo>
                <a:lnTo>
                  <a:pt x="594745" y="0"/>
                </a:lnTo>
                <a:lnTo>
                  <a:pt x="594745" y="594746"/>
                </a:lnTo>
                <a:lnTo>
                  <a:pt x="0" y="594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413718" y="1288428"/>
            <a:ext cx="594745" cy="594745"/>
          </a:xfrm>
          <a:custGeom>
            <a:avLst/>
            <a:gdLst/>
            <a:ahLst/>
            <a:cxnLst/>
            <a:rect r="r" b="b" t="t" l="l"/>
            <a:pathLst>
              <a:path h="594745" w="594745">
                <a:moveTo>
                  <a:pt x="0" y="0"/>
                </a:moveTo>
                <a:lnTo>
                  <a:pt x="594745" y="0"/>
                </a:lnTo>
                <a:lnTo>
                  <a:pt x="594745" y="594745"/>
                </a:lnTo>
                <a:lnTo>
                  <a:pt x="0" y="594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430600" y="8663555"/>
            <a:ext cx="594745" cy="594745"/>
          </a:xfrm>
          <a:custGeom>
            <a:avLst/>
            <a:gdLst/>
            <a:ahLst/>
            <a:cxnLst/>
            <a:rect r="r" b="b" t="t" l="l"/>
            <a:pathLst>
              <a:path h="594745" w="594745">
                <a:moveTo>
                  <a:pt x="0" y="0"/>
                </a:moveTo>
                <a:lnTo>
                  <a:pt x="594746" y="0"/>
                </a:lnTo>
                <a:lnTo>
                  <a:pt x="594746" y="594745"/>
                </a:lnTo>
                <a:lnTo>
                  <a:pt x="0" y="594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228177" y="3820402"/>
            <a:ext cx="594745" cy="594745"/>
          </a:xfrm>
          <a:custGeom>
            <a:avLst/>
            <a:gdLst/>
            <a:ahLst/>
            <a:cxnLst/>
            <a:rect r="r" b="b" t="t" l="l"/>
            <a:pathLst>
              <a:path h="594745" w="594745">
                <a:moveTo>
                  <a:pt x="0" y="0"/>
                </a:moveTo>
                <a:lnTo>
                  <a:pt x="594746" y="0"/>
                </a:lnTo>
                <a:lnTo>
                  <a:pt x="594746" y="594745"/>
                </a:lnTo>
                <a:lnTo>
                  <a:pt x="0" y="594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228177" y="4728818"/>
            <a:ext cx="594745" cy="594745"/>
          </a:xfrm>
          <a:custGeom>
            <a:avLst/>
            <a:gdLst/>
            <a:ahLst/>
            <a:cxnLst/>
            <a:rect r="r" b="b" t="t" l="l"/>
            <a:pathLst>
              <a:path h="594745" w="594745">
                <a:moveTo>
                  <a:pt x="0" y="0"/>
                </a:moveTo>
                <a:lnTo>
                  <a:pt x="594746" y="0"/>
                </a:lnTo>
                <a:lnTo>
                  <a:pt x="594746" y="594745"/>
                </a:lnTo>
                <a:lnTo>
                  <a:pt x="0" y="594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36054"/>
            <a:ext cx="18155607" cy="9893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</a:rPr>
              <a:t>Certainly, let's calculate the total hardware cost for the given components where the number of water flow sensors (SEN-HZG1WA) is 9. Given the individual costs:</a:t>
            </a:r>
          </a:p>
          <a:p>
            <a:pPr algn="ctr">
              <a:lnSpc>
                <a:spcPts val="4703"/>
              </a:lnSpc>
            </a:pP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</a:rPr>
              <a:t>Unit Cost of each Water Flow Sensor (SEN-HZG1WA) = ₹425</a:t>
            </a: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</a:rPr>
              <a:t>Unit Cost of NODEMCU ESP8266 = ₹157</a:t>
            </a: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</a:rPr>
              <a:t>Unit Cost of Ambient Recording BC20 Case = ₹6990</a:t>
            </a: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</a:rPr>
              <a:t>The mathematical formula for calculating the total hardware cost is:</a:t>
            </a: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  <a:ea typeface="Inter Bold"/>
              </a:rPr>
              <a:t>Total Hardware Cost=∑(Unit Cost of each Sensor × Number of Sensors)</a:t>
            </a: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</a:rPr>
              <a:t>Substitute the values:</a:t>
            </a: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  <a:ea typeface="Inter Bold"/>
              </a:rPr>
              <a:t>Total Hardware Cost=(₹425 ×9)+(₹157×9)+(₹6990×4)</a:t>
            </a: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</a:rPr>
              <a:t>Now calculate the total:</a:t>
            </a: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</a:rPr>
              <a:t>Total Hardware Cost=₹3825+₹1413+₹27960</a:t>
            </a: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</a:rPr>
              <a:t>Total Hardware Cost=₹33198</a:t>
            </a:r>
          </a:p>
          <a:p>
            <a:pPr algn="ctr">
              <a:lnSpc>
                <a:spcPts val="4703"/>
              </a:lnSpc>
            </a:pPr>
          </a:p>
          <a:p>
            <a:pPr algn="ctr">
              <a:lnSpc>
                <a:spcPts val="4703"/>
              </a:lnSpc>
            </a:pPr>
            <a:r>
              <a:rPr lang="en-US" sz="3135" spc="87">
                <a:solidFill>
                  <a:srgbClr val="000000"/>
                </a:solidFill>
                <a:latin typeface="Inter Bold"/>
              </a:rPr>
              <a:t>Therefore, the total hardware cost for 4 water flow sensors (SEN-HZG1WA), 4 NODEMCU ESP8266, and 1 Ambient Recording BC20 Case is ₹33198.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5024343" y="2199687"/>
            <a:ext cx="240947" cy="4867176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5268625" y="3720689"/>
            <a:ext cx="9412318" cy="743631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5265290" y="1623445"/>
            <a:ext cx="4452869" cy="576242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53135" y="825251"/>
            <a:ext cx="13827808" cy="7891412"/>
          </a:xfrm>
          <a:custGeom>
            <a:avLst/>
            <a:gdLst/>
            <a:ahLst/>
            <a:cxnLst/>
            <a:rect r="r" b="b" t="t" l="l"/>
            <a:pathLst>
              <a:path h="7891412" w="13827808">
                <a:moveTo>
                  <a:pt x="0" y="0"/>
                </a:moveTo>
                <a:lnTo>
                  <a:pt x="13827808" y="0"/>
                </a:lnTo>
                <a:lnTo>
                  <a:pt x="13827808" y="7891412"/>
                </a:lnTo>
                <a:lnTo>
                  <a:pt x="0" y="789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42295" y="4770957"/>
            <a:ext cx="1067723" cy="1655384"/>
          </a:xfrm>
          <a:custGeom>
            <a:avLst/>
            <a:gdLst/>
            <a:ahLst/>
            <a:cxnLst/>
            <a:rect r="r" b="b" t="t" l="l"/>
            <a:pathLst>
              <a:path h="1655384" w="1067723">
                <a:moveTo>
                  <a:pt x="0" y="0"/>
                </a:moveTo>
                <a:lnTo>
                  <a:pt x="1067723" y="0"/>
                </a:lnTo>
                <a:lnTo>
                  <a:pt x="1067723" y="1655384"/>
                </a:lnTo>
                <a:lnTo>
                  <a:pt x="0" y="165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3464376" y="6426341"/>
            <a:ext cx="7711780" cy="201701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640206" y="6838950"/>
            <a:ext cx="1383408" cy="1378220"/>
          </a:xfrm>
          <a:custGeom>
            <a:avLst/>
            <a:gdLst/>
            <a:ahLst/>
            <a:cxnLst/>
            <a:rect r="r" b="b" t="t" l="l"/>
            <a:pathLst>
              <a:path h="1378220" w="1383408">
                <a:moveTo>
                  <a:pt x="0" y="0"/>
                </a:moveTo>
                <a:lnTo>
                  <a:pt x="1383408" y="0"/>
                </a:lnTo>
                <a:lnTo>
                  <a:pt x="1383408" y="1378220"/>
                </a:lnTo>
                <a:lnTo>
                  <a:pt x="0" y="137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69754" y="6426341"/>
            <a:ext cx="1193805" cy="825218"/>
          </a:xfrm>
          <a:custGeom>
            <a:avLst/>
            <a:gdLst/>
            <a:ahLst/>
            <a:cxnLst/>
            <a:rect r="r" b="b" t="t" l="l"/>
            <a:pathLst>
              <a:path h="825218" w="1193805">
                <a:moveTo>
                  <a:pt x="0" y="0"/>
                </a:moveTo>
                <a:lnTo>
                  <a:pt x="1193805" y="0"/>
                </a:lnTo>
                <a:lnTo>
                  <a:pt x="1193805" y="825218"/>
                </a:lnTo>
                <a:lnTo>
                  <a:pt x="0" y="825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34955" y="3476093"/>
            <a:ext cx="1137865" cy="767196"/>
          </a:xfrm>
          <a:custGeom>
            <a:avLst/>
            <a:gdLst/>
            <a:ahLst/>
            <a:cxnLst/>
            <a:rect r="r" b="b" t="t" l="l"/>
            <a:pathLst>
              <a:path h="767196" w="1137865">
                <a:moveTo>
                  <a:pt x="0" y="0"/>
                </a:moveTo>
                <a:lnTo>
                  <a:pt x="1137865" y="0"/>
                </a:lnTo>
                <a:lnTo>
                  <a:pt x="1137865" y="767196"/>
                </a:lnTo>
                <a:lnTo>
                  <a:pt x="0" y="7671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73" t="0" r="-1273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5640383" y="4464709"/>
            <a:ext cx="19118" cy="2110533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5702362" y="4243289"/>
            <a:ext cx="2001525" cy="178338"/>
          </a:xfrm>
          <a:prstGeom prst="line">
            <a:avLst/>
          </a:prstGeom>
          <a:ln cap="flat" w="85725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172293" y="4015472"/>
            <a:ext cx="594745" cy="594745"/>
          </a:xfrm>
          <a:custGeom>
            <a:avLst/>
            <a:gdLst/>
            <a:ahLst/>
            <a:cxnLst/>
            <a:rect r="r" b="b" t="t" l="l"/>
            <a:pathLst>
              <a:path h="594745" w="594745">
                <a:moveTo>
                  <a:pt x="0" y="0"/>
                </a:moveTo>
                <a:lnTo>
                  <a:pt x="594746" y="0"/>
                </a:lnTo>
                <a:lnTo>
                  <a:pt x="594746" y="594745"/>
                </a:lnTo>
                <a:lnTo>
                  <a:pt x="0" y="5947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23614" y="6744223"/>
            <a:ext cx="645283" cy="645283"/>
          </a:xfrm>
          <a:custGeom>
            <a:avLst/>
            <a:gdLst/>
            <a:ahLst/>
            <a:cxnLst/>
            <a:rect r="r" b="b" t="t" l="l"/>
            <a:pathLst>
              <a:path h="645283" w="645283">
                <a:moveTo>
                  <a:pt x="0" y="0"/>
                </a:moveTo>
                <a:lnTo>
                  <a:pt x="645282" y="0"/>
                </a:lnTo>
                <a:lnTo>
                  <a:pt x="645282" y="645282"/>
                </a:lnTo>
                <a:lnTo>
                  <a:pt x="0" y="6452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73200"/>
            <a:ext cx="18288000" cy="10012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</a:rPr>
              <a:t>Certainly, let's calculate the total hardware cost for the given components where the number of water flow sensors (SEN-HZG1WA) is 2. Given the individual costs:</a:t>
            </a:r>
          </a:p>
          <a:p>
            <a:pPr algn="ctr">
              <a:lnSpc>
                <a:spcPts val="4987"/>
              </a:lnSpc>
            </a:pPr>
          </a:p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</a:rPr>
              <a:t>Unit Cost of each Water Flow Sensor (SEN-HZG1WA) = ₹425</a:t>
            </a:r>
          </a:p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</a:rPr>
              <a:t>Unit Cost of NODEMCU ESP8266 = ₹157</a:t>
            </a:r>
          </a:p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</a:rPr>
              <a:t>Unit Cost of Ambient Recording BC20 Case = ₹6990</a:t>
            </a:r>
          </a:p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</a:rPr>
              <a:t>The mathematical formula for calculating the total hardware cost is:</a:t>
            </a:r>
          </a:p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  <a:ea typeface="Inter Bold"/>
              </a:rPr>
              <a:t>Total Hardware Cost=∑(Unit Cost of each Sensor × Number of Sensors)</a:t>
            </a:r>
          </a:p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</a:rPr>
              <a:t>Substitute the values:</a:t>
            </a:r>
          </a:p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  <a:ea typeface="Inter Bold"/>
              </a:rPr>
              <a:t>Total Hardware Cost=(₹425 ×2)+(₹157×2)+(₹6990×1)</a:t>
            </a:r>
          </a:p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</a:rPr>
              <a:t>Now calculate the total:</a:t>
            </a:r>
          </a:p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</a:rPr>
              <a:t>Total Hardware Cost=₹850+₹314+₹6990</a:t>
            </a:r>
          </a:p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</a:rPr>
              <a:t>Total Hardware Cost=₹8154</a:t>
            </a:r>
          </a:p>
          <a:p>
            <a:pPr algn="ctr">
              <a:lnSpc>
                <a:spcPts val="4987"/>
              </a:lnSpc>
            </a:pPr>
          </a:p>
          <a:p>
            <a:pPr algn="ctr">
              <a:lnSpc>
                <a:spcPts val="4987"/>
              </a:lnSpc>
            </a:pPr>
            <a:r>
              <a:rPr lang="en-US" sz="3040" spc="85">
                <a:solidFill>
                  <a:srgbClr val="010101"/>
                </a:solidFill>
                <a:latin typeface="Inter Bold"/>
              </a:rPr>
              <a:t>Therefore, the total hardware cost for 4 water flow sensors (SEN-HZG1WA), 4 NODEMCU ESP8266, and 1 Ambient Recording BC20 Case is ₹8154.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47137"/>
            <a:ext cx="18288000" cy="773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7"/>
              </a:lnSpc>
            </a:pPr>
            <a:r>
              <a:rPr lang="en-US" sz="3110" spc="102">
                <a:solidFill>
                  <a:srgbClr val="010101"/>
                </a:solidFill>
                <a:latin typeface="Inter Bold"/>
              </a:rPr>
              <a:t>To calculate the average hardware cost between the worst case (₹33,198) and the best case (₹8,154), you can use the formula:</a:t>
            </a:r>
          </a:p>
          <a:p>
            <a:pPr algn="ctr">
              <a:lnSpc>
                <a:spcPts val="7777"/>
              </a:lnSpc>
            </a:pPr>
            <a:r>
              <a:rPr lang="en-US" sz="3110" spc="102">
                <a:solidFill>
                  <a:srgbClr val="010101"/>
                </a:solidFill>
                <a:latin typeface="Inter Bold"/>
              </a:rPr>
              <a:t>Average Hardware Cost =(Worst Case Cost +Best Case Cost)/2</a:t>
            </a:r>
          </a:p>
          <a:p>
            <a:pPr algn="ctr">
              <a:lnSpc>
                <a:spcPts val="7777"/>
              </a:lnSpc>
            </a:pPr>
            <a:r>
              <a:rPr lang="en-US" sz="3110" spc="102">
                <a:solidFill>
                  <a:srgbClr val="010101"/>
                </a:solidFill>
                <a:latin typeface="Inter Bold"/>
              </a:rPr>
              <a:t>Substitute the given values:</a:t>
            </a:r>
          </a:p>
          <a:p>
            <a:pPr algn="ctr">
              <a:lnSpc>
                <a:spcPts val="7777"/>
              </a:lnSpc>
            </a:pPr>
            <a:r>
              <a:rPr lang="en-US" sz="3110" spc="102">
                <a:solidFill>
                  <a:srgbClr val="010101"/>
                </a:solidFill>
                <a:latin typeface="Inter Bold"/>
              </a:rPr>
              <a:t>Average Hardware Cost= (₹33,198+₹8,154)/2</a:t>
            </a:r>
          </a:p>
          <a:p>
            <a:pPr algn="ctr">
              <a:lnSpc>
                <a:spcPts val="7777"/>
              </a:lnSpc>
            </a:pPr>
            <a:r>
              <a:rPr lang="en-US" sz="3110" spc="102">
                <a:solidFill>
                  <a:srgbClr val="010101"/>
                </a:solidFill>
                <a:latin typeface="Inter Bold"/>
              </a:rPr>
              <a:t>Calculate the average:</a:t>
            </a:r>
          </a:p>
          <a:p>
            <a:pPr algn="ctr">
              <a:lnSpc>
                <a:spcPts val="7777"/>
              </a:lnSpc>
            </a:pPr>
            <a:r>
              <a:rPr lang="en-US" sz="3110" spc="102">
                <a:solidFill>
                  <a:srgbClr val="010101"/>
                </a:solidFill>
                <a:latin typeface="Inter Bold"/>
              </a:rPr>
              <a:t>Average Hardware Cost= ₹41,352/2 </a:t>
            </a:r>
          </a:p>
          <a:p>
            <a:pPr algn="ctr">
              <a:lnSpc>
                <a:spcPts val="7777"/>
              </a:lnSpc>
            </a:pPr>
            <a:r>
              <a:rPr lang="en-US" sz="3110" spc="102">
                <a:solidFill>
                  <a:srgbClr val="010101"/>
                </a:solidFill>
                <a:latin typeface="Inter Bold"/>
              </a:rPr>
              <a:t>Average Hardware Cost=₹20,676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2994" y="0"/>
            <a:ext cx="4625006" cy="10287000"/>
            <a:chOff x="0" y="0"/>
            <a:chExt cx="121810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81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109">
                  <a:moveTo>
                    <a:pt x="0" y="0"/>
                  </a:moveTo>
                  <a:lnTo>
                    <a:pt x="1218109" y="0"/>
                  </a:lnTo>
                  <a:lnTo>
                    <a:pt x="12181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218109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91573" y="1028700"/>
            <a:ext cx="6176060" cy="8858117"/>
          </a:xfrm>
          <a:custGeom>
            <a:avLst/>
            <a:gdLst/>
            <a:ahLst/>
            <a:cxnLst/>
            <a:rect r="r" b="b" t="t" l="l"/>
            <a:pathLst>
              <a:path h="8858117" w="6176060">
                <a:moveTo>
                  <a:pt x="0" y="0"/>
                </a:moveTo>
                <a:lnTo>
                  <a:pt x="6176060" y="0"/>
                </a:lnTo>
                <a:lnTo>
                  <a:pt x="6176060" y="8858117"/>
                </a:lnTo>
                <a:lnTo>
                  <a:pt x="0" y="885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637" t="0" r="-5763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91573" y="1028700"/>
            <a:ext cx="6195670" cy="8858117"/>
          </a:xfrm>
          <a:custGeom>
            <a:avLst/>
            <a:gdLst/>
            <a:ahLst/>
            <a:cxnLst/>
            <a:rect r="r" b="b" t="t" l="l"/>
            <a:pathLst>
              <a:path h="8858117" w="6195670">
                <a:moveTo>
                  <a:pt x="0" y="0"/>
                </a:moveTo>
                <a:lnTo>
                  <a:pt x="6195670" y="0"/>
                </a:lnTo>
                <a:lnTo>
                  <a:pt x="6195670" y="8858117"/>
                </a:lnTo>
                <a:lnTo>
                  <a:pt x="0" y="885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346" t="0" r="-53649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54924" y="1699419"/>
            <a:ext cx="12108070" cy="7783123"/>
            <a:chOff x="0" y="0"/>
            <a:chExt cx="4311528" cy="27714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11528" cy="2771470"/>
            </a:xfrm>
            <a:custGeom>
              <a:avLst/>
              <a:gdLst/>
              <a:ahLst/>
              <a:cxnLst/>
              <a:rect r="r" b="b" t="t" l="l"/>
              <a:pathLst>
                <a:path h="2771470" w="4311528">
                  <a:moveTo>
                    <a:pt x="0" y="0"/>
                  </a:moveTo>
                  <a:lnTo>
                    <a:pt x="4311528" y="0"/>
                  </a:lnTo>
                  <a:lnTo>
                    <a:pt x="4311528" y="2771470"/>
                  </a:lnTo>
                  <a:lnTo>
                    <a:pt x="0" y="277147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311528" cy="2790520"/>
            </a:xfrm>
            <a:prstGeom prst="rect">
              <a:avLst/>
            </a:prstGeom>
          </p:spPr>
          <p:txBody>
            <a:bodyPr anchor="ctr" rtlCol="false" tIns="54660" lIns="54660" bIns="54660" rIns="5466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54924" y="1607108"/>
            <a:ext cx="12108070" cy="7920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2"/>
              </a:lnSpc>
            </a:pPr>
            <a:r>
              <a:rPr lang="en-US" sz="2704" spc="265">
                <a:solidFill>
                  <a:srgbClr val="231F20"/>
                </a:solidFill>
                <a:latin typeface="DM Sans Bold"/>
              </a:rPr>
              <a:t>Ministry :</a:t>
            </a:r>
            <a:r>
              <a:rPr lang="en-US" sz="2704" spc="265">
                <a:solidFill>
                  <a:srgbClr val="231F20"/>
                </a:solidFill>
                <a:latin typeface="DM Sans"/>
              </a:rPr>
              <a:t>Ministry of Jal Shakti</a:t>
            </a:r>
          </a:p>
          <a:p>
            <a:pPr>
              <a:lnSpc>
                <a:spcPts val="3732"/>
              </a:lnSpc>
            </a:pPr>
            <a:r>
              <a:rPr lang="en-US" sz="2704" spc="265">
                <a:solidFill>
                  <a:srgbClr val="231F20"/>
                </a:solidFill>
                <a:latin typeface="DM Sans"/>
              </a:rPr>
              <a:t> </a:t>
            </a:r>
          </a:p>
          <a:p>
            <a:pPr>
              <a:lnSpc>
                <a:spcPts val="3732"/>
              </a:lnSpc>
            </a:pPr>
            <a:r>
              <a:rPr lang="en-US" sz="2704" spc="265">
                <a:solidFill>
                  <a:srgbClr val="231F20"/>
                </a:solidFill>
                <a:latin typeface="DM Sans Bold"/>
              </a:rPr>
              <a:t>P</a:t>
            </a:r>
            <a:r>
              <a:rPr lang="en-US" sz="2704" spc="265">
                <a:solidFill>
                  <a:srgbClr val="231F20"/>
                </a:solidFill>
                <a:latin typeface="DM Sans Bold"/>
              </a:rPr>
              <a:t>S Code :</a:t>
            </a:r>
            <a:r>
              <a:rPr lang="en-US" sz="2704" spc="265">
                <a:solidFill>
                  <a:srgbClr val="231F20"/>
                </a:solidFill>
                <a:latin typeface="DM Sans"/>
              </a:rPr>
              <a:t> SIH1288</a:t>
            </a:r>
          </a:p>
          <a:p>
            <a:pPr>
              <a:lnSpc>
                <a:spcPts val="3732"/>
              </a:lnSpc>
            </a:pPr>
          </a:p>
          <a:p>
            <a:pPr>
              <a:lnSpc>
                <a:spcPts val="3732"/>
              </a:lnSpc>
            </a:pPr>
            <a:r>
              <a:rPr lang="en-US" sz="2704" spc="265">
                <a:solidFill>
                  <a:srgbClr val="231F20"/>
                </a:solidFill>
                <a:latin typeface="DM Sans Bold"/>
              </a:rPr>
              <a:t>Problem Statement Title :</a:t>
            </a:r>
            <a:r>
              <a:rPr lang="en-US" sz="2704" spc="265">
                <a:solidFill>
                  <a:srgbClr val="231F20"/>
                </a:solidFill>
                <a:latin typeface="DM Sans"/>
              </a:rPr>
              <a:t> Use of Digital Technology in addressing Non-Revenue Water (NRW)</a:t>
            </a:r>
          </a:p>
          <a:p>
            <a:pPr>
              <a:lnSpc>
                <a:spcPts val="3732"/>
              </a:lnSpc>
            </a:pPr>
          </a:p>
          <a:p>
            <a:pPr>
              <a:lnSpc>
                <a:spcPts val="3732"/>
              </a:lnSpc>
            </a:pPr>
            <a:r>
              <a:rPr lang="en-US" sz="2704" spc="265">
                <a:solidFill>
                  <a:srgbClr val="231F20"/>
                </a:solidFill>
                <a:latin typeface="DM Sans Bold"/>
              </a:rPr>
              <a:t>Team Name :</a:t>
            </a:r>
            <a:r>
              <a:rPr lang="en-US" sz="2704" spc="265">
                <a:solidFill>
                  <a:srgbClr val="231F20"/>
                </a:solidFill>
                <a:latin typeface="DM Sans"/>
              </a:rPr>
              <a:t> Innovators United-KPR</a:t>
            </a:r>
          </a:p>
          <a:p>
            <a:pPr>
              <a:lnSpc>
                <a:spcPts val="3732"/>
              </a:lnSpc>
            </a:pPr>
          </a:p>
          <a:p>
            <a:pPr>
              <a:lnSpc>
                <a:spcPts val="3732"/>
              </a:lnSpc>
            </a:pPr>
            <a:r>
              <a:rPr lang="en-US" sz="2704" spc="265">
                <a:solidFill>
                  <a:srgbClr val="231F20"/>
                </a:solidFill>
                <a:latin typeface="DM Sans Bold"/>
              </a:rPr>
              <a:t>Team Leader Name :</a:t>
            </a:r>
            <a:r>
              <a:rPr lang="en-US" sz="2704" spc="265">
                <a:solidFill>
                  <a:srgbClr val="231F20"/>
                </a:solidFill>
                <a:latin typeface="DM Sans"/>
              </a:rPr>
              <a:t> Ravindran LogaSanjeev</a:t>
            </a:r>
          </a:p>
          <a:p>
            <a:pPr>
              <a:lnSpc>
                <a:spcPts val="3732"/>
              </a:lnSpc>
            </a:pPr>
          </a:p>
          <a:p>
            <a:pPr>
              <a:lnSpc>
                <a:spcPts val="3732"/>
              </a:lnSpc>
            </a:pPr>
            <a:r>
              <a:rPr lang="en-US" sz="2704" spc="265">
                <a:solidFill>
                  <a:srgbClr val="231F20"/>
                </a:solidFill>
                <a:latin typeface="DM Sans Bold"/>
              </a:rPr>
              <a:t>Institute Code (AISHE) </a:t>
            </a:r>
            <a:r>
              <a:rPr lang="en-US" sz="2704" spc="265">
                <a:solidFill>
                  <a:srgbClr val="231F20"/>
                </a:solidFill>
                <a:latin typeface="DM Sans"/>
              </a:rPr>
              <a:t>: C-36999</a:t>
            </a:r>
          </a:p>
          <a:p>
            <a:pPr>
              <a:lnSpc>
                <a:spcPts val="3732"/>
              </a:lnSpc>
            </a:pPr>
          </a:p>
          <a:p>
            <a:pPr>
              <a:lnSpc>
                <a:spcPts val="3732"/>
              </a:lnSpc>
            </a:pPr>
            <a:r>
              <a:rPr lang="en-US" sz="2704" spc="265">
                <a:solidFill>
                  <a:srgbClr val="231F20"/>
                </a:solidFill>
                <a:latin typeface="DM Sans Bold"/>
              </a:rPr>
              <a:t>Institute Name :</a:t>
            </a:r>
            <a:r>
              <a:rPr lang="en-US" sz="2704" spc="265">
                <a:solidFill>
                  <a:srgbClr val="231F20"/>
                </a:solidFill>
                <a:latin typeface="DM Sans"/>
              </a:rPr>
              <a:t> KPR Institute of Engineering And Technology</a:t>
            </a:r>
          </a:p>
          <a:p>
            <a:pPr>
              <a:lnSpc>
                <a:spcPts val="3732"/>
              </a:lnSpc>
            </a:pPr>
          </a:p>
          <a:p>
            <a:pPr>
              <a:lnSpc>
                <a:spcPts val="3732"/>
              </a:lnSpc>
            </a:pPr>
            <a:r>
              <a:rPr lang="en-US" sz="2704" spc="265">
                <a:solidFill>
                  <a:srgbClr val="231F20"/>
                </a:solidFill>
                <a:latin typeface="DM Sans Bold"/>
              </a:rPr>
              <a:t>Theme Name </a:t>
            </a:r>
            <a:r>
              <a:rPr lang="en-US" sz="2704" spc="265">
                <a:solidFill>
                  <a:srgbClr val="231F20"/>
                </a:solidFill>
                <a:latin typeface="DM Sans"/>
              </a:rPr>
              <a:t>: Clean &amp; Green Technology</a:t>
            </a:r>
          </a:p>
          <a:p>
            <a:pPr algn="l" marL="0" indent="0" lvl="0">
              <a:lnSpc>
                <a:spcPts val="373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262215" y="388511"/>
            <a:ext cx="5149526" cy="116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3"/>
              </a:lnSpc>
            </a:pPr>
            <a:r>
              <a:rPr lang="en-US" sz="6930" spc="679">
                <a:solidFill>
                  <a:srgbClr val="231F20"/>
                </a:solidFill>
                <a:latin typeface="Oswald Bold"/>
              </a:rPr>
              <a:t>DETAILS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33500"/>
            <a:ext cx="16240540" cy="654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2"/>
              </a:lnSpc>
            </a:pPr>
            <a:r>
              <a:rPr lang="en-US" sz="2975" spc="83">
                <a:solidFill>
                  <a:srgbClr val="000000"/>
                </a:solidFill>
                <a:latin typeface="Inter Bold"/>
              </a:rPr>
              <a:t>Given rate for 0.01 km²: ₹20,676</a:t>
            </a:r>
          </a:p>
          <a:p>
            <a:pPr algn="ctr">
              <a:lnSpc>
                <a:spcPts val="5802"/>
              </a:lnSpc>
            </a:pPr>
            <a:r>
              <a:rPr lang="en-US" sz="2975" spc="83">
                <a:solidFill>
                  <a:srgbClr val="000000"/>
                </a:solidFill>
                <a:latin typeface="Inter Bold"/>
                <a:ea typeface="Inter Bold"/>
              </a:rPr>
              <a:t>Hardware Cost for 1 km²=Given Rate for 0.01 km²× (0.01)/1</a:t>
            </a:r>
          </a:p>
          <a:p>
            <a:pPr algn="ctr">
              <a:lnSpc>
                <a:spcPts val="5802"/>
              </a:lnSpc>
            </a:pPr>
            <a:r>
              <a:rPr lang="en-US" sz="2975" spc="83">
                <a:solidFill>
                  <a:srgbClr val="000000"/>
                </a:solidFill>
                <a:latin typeface="Inter Bold"/>
                <a:ea typeface="Inter Bold"/>
              </a:rPr>
              <a:t>Hardware Cost for 1 km²=₹20,676×100</a:t>
            </a:r>
          </a:p>
          <a:p>
            <a:pPr algn="ctr">
              <a:lnSpc>
                <a:spcPts val="5802"/>
              </a:lnSpc>
            </a:pPr>
            <a:r>
              <a:rPr lang="en-US" sz="2975" spc="83">
                <a:solidFill>
                  <a:srgbClr val="000000"/>
                </a:solidFill>
                <a:latin typeface="Inter Bold"/>
              </a:rPr>
              <a:t>Hardware Cost for 1 km²=₹2,067,600</a:t>
            </a:r>
          </a:p>
          <a:p>
            <a:pPr algn="ctr">
              <a:lnSpc>
                <a:spcPts val="5802"/>
              </a:lnSpc>
            </a:pPr>
            <a:r>
              <a:rPr lang="en-US" sz="2975" spc="83">
                <a:solidFill>
                  <a:srgbClr val="000000"/>
                </a:solidFill>
                <a:latin typeface="Inter Bold"/>
              </a:rPr>
              <a:t>Hardware Cost for Coimbatore (246.8 km²):</a:t>
            </a:r>
          </a:p>
          <a:p>
            <a:pPr algn="ctr">
              <a:lnSpc>
                <a:spcPts val="5802"/>
              </a:lnSpc>
            </a:pPr>
            <a:r>
              <a:rPr lang="en-US" sz="2975" spc="83">
                <a:solidFill>
                  <a:srgbClr val="000000"/>
                </a:solidFill>
                <a:latin typeface="Inter Bold"/>
              </a:rPr>
              <a:t>Using the same rate:</a:t>
            </a:r>
          </a:p>
          <a:p>
            <a:pPr algn="ctr">
              <a:lnSpc>
                <a:spcPts val="5802"/>
              </a:lnSpc>
            </a:pPr>
            <a:r>
              <a:rPr lang="en-US" sz="2975" spc="83">
                <a:solidFill>
                  <a:srgbClr val="000000"/>
                </a:solidFill>
                <a:latin typeface="Inter Bold"/>
                <a:ea typeface="Inter Bold"/>
              </a:rPr>
              <a:t>Hardware Cost for Coimbatore=Hardware Cost for 1 km²×Area of Coimbatore</a:t>
            </a:r>
          </a:p>
          <a:p>
            <a:pPr algn="ctr">
              <a:lnSpc>
                <a:spcPts val="5802"/>
              </a:lnSpc>
            </a:pPr>
            <a:r>
              <a:rPr lang="en-US" sz="2975" spc="83">
                <a:solidFill>
                  <a:srgbClr val="000000"/>
                </a:solidFill>
                <a:latin typeface="Inter Bold"/>
                <a:ea typeface="Inter Bold"/>
              </a:rPr>
              <a:t>Hardware Cost for Coimbatore=₹2,067,600×246.8</a:t>
            </a:r>
          </a:p>
          <a:p>
            <a:pPr algn="ctr">
              <a:lnSpc>
                <a:spcPts val="5802"/>
              </a:lnSpc>
            </a:pPr>
            <a:r>
              <a:rPr lang="en-US" sz="2975" spc="83">
                <a:solidFill>
                  <a:srgbClr val="000000"/>
                </a:solidFill>
                <a:latin typeface="Inter Bold"/>
              </a:rPr>
              <a:t>Hardware Cost for Coimbatore=₹51,02,83,680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7511" y="456026"/>
            <a:ext cx="11552977" cy="104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3"/>
              </a:lnSpc>
            </a:pPr>
            <a:r>
              <a:rPr lang="en-US" sz="6147" spc="325">
                <a:solidFill>
                  <a:srgbClr val="231F20"/>
                </a:solidFill>
                <a:latin typeface="Oswald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8345" y="2021849"/>
            <a:ext cx="15405727" cy="4060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4775" indent="-287388" lvl="1">
              <a:lnSpc>
                <a:spcPts val="3673"/>
              </a:lnSpc>
              <a:buFont typeface="Arial"/>
              <a:buChar char="•"/>
            </a:pPr>
            <a:r>
              <a:rPr lang="en-US" sz="2662" spc="260">
                <a:solidFill>
                  <a:srgbClr val="231F20"/>
                </a:solidFill>
                <a:latin typeface="DM Sans"/>
              </a:rPr>
              <a:t>Ali M Sadeghioon et al 2014 Smart Pipes: Smart Wireless Sensor Networks for Leak Detection in Water Pipelines J. Sens. Actuator Netw. 3 pp 64-78.</a:t>
            </a:r>
          </a:p>
          <a:p>
            <a:pPr>
              <a:lnSpc>
                <a:spcPts val="3673"/>
              </a:lnSpc>
            </a:pPr>
          </a:p>
          <a:p>
            <a:pPr>
              <a:lnSpc>
                <a:spcPts val="3673"/>
              </a:lnSpc>
            </a:pPr>
          </a:p>
          <a:p>
            <a:pPr marL="574775" indent="-287388" lvl="1">
              <a:lnSpc>
                <a:spcPts val="3673"/>
              </a:lnSpc>
              <a:buFont typeface="Arial"/>
              <a:buChar char="•"/>
            </a:pPr>
            <a:r>
              <a:rPr lang="en-US" sz="2662" spc="260">
                <a:solidFill>
                  <a:srgbClr val="231F20"/>
                </a:solidFill>
                <a:latin typeface="DM Sans"/>
              </a:rPr>
              <a:t>Jayalakshmi M and Gomathi V 2015 An Enhanced Underground Pipeline Water Leakage Monitoring and Detection System Using Wireless Sensor Network Int. Conf. on Soft-Computing and Networks Security pp 1-6.</a:t>
            </a:r>
          </a:p>
          <a:p>
            <a:pPr>
              <a:lnSpc>
                <a:spcPts val="3673"/>
              </a:lnSpc>
            </a:pPr>
          </a:p>
          <a:p>
            <a:pPr>
              <a:lnSpc>
                <a:spcPts val="3673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403756"/>
            <a:ext cx="17259300" cy="946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sz="3102">
                <a:solidFill>
                  <a:srgbClr val="000000"/>
                </a:solidFill>
                <a:latin typeface="Open Sauce Bold"/>
              </a:rPr>
              <a:t>Team Member Details </a:t>
            </a:r>
          </a:p>
          <a:p>
            <a:pPr>
              <a:lnSpc>
                <a:spcPts val="3513"/>
              </a:lnSpc>
              <a:spcBef>
                <a:spcPct val="0"/>
              </a:spcBef>
            </a:pP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Team Leader Name: Ravindran LogaSanjeev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Branch : B.E  Stream : CSE  Year :       II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Team Member 1 Name:  Raam Prashath .T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Branch : B.E   Stream :  CSE   Year :       II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Team Member 2 Name: Petchimurugan .S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Branch : B.E   Stream :  CSE   Year :       II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Team Member 3 Name: Ravi Varman .B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Branch : B.E   Stream :  CSE   Year :       II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Team Member 4 Name: Nivetha .N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Branch : B.E   Stream :  CSE   Year :       II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Team Member 5 Name: Pranav Raj .G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Branch : B.E   Stream :  CSE   Year :       II</a:t>
            </a:r>
          </a:p>
          <a:p>
            <a:pPr algn="ctr">
              <a:lnSpc>
                <a:spcPts val="1672"/>
              </a:lnSpc>
              <a:spcBef>
                <a:spcPct val="0"/>
              </a:spcBef>
            </a:pP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Team Mentor Name: Vishnupriya B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Open Sauce"/>
              </a:rPr>
              <a:t>Category : Academic   Expertise : Artificial Intelligence    Domain Experience (in years):   7 years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86600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1606253" y="-193991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17214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7214" y="0"/>
            <a:ext cx="7389246" cy="10287000"/>
          </a:xfrm>
          <a:custGeom>
            <a:avLst/>
            <a:gdLst/>
            <a:ahLst/>
            <a:cxnLst/>
            <a:rect r="r" b="b" t="t" l="l"/>
            <a:pathLst>
              <a:path h="10287000" w="7389246">
                <a:moveTo>
                  <a:pt x="0" y="0"/>
                </a:moveTo>
                <a:lnTo>
                  <a:pt x="7389246" y="0"/>
                </a:lnTo>
                <a:lnTo>
                  <a:pt x="73892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412" t="0" r="-2093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19807" y="3040447"/>
            <a:ext cx="4794814" cy="4794814"/>
          </a:xfrm>
          <a:custGeom>
            <a:avLst/>
            <a:gdLst/>
            <a:ahLst/>
            <a:cxnLst/>
            <a:rect r="r" b="b" t="t" l="l"/>
            <a:pathLst>
              <a:path h="4794814" w="4794814">
                <a:moveTo>
                  <a:pt x="0" y="0"/>
                </a:moveTo>
                <a:lnTo>
                  <a:pt x="4794814" y="0"/>
                </a:lnTo>
                <a:lnTo>
                  <a:pt x="4794814" y="4794814"/>
                </a:lnTo>
                <a:lnTo>
                  <a:pt x="0" y="4794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7823" y="709208"/>
            <a:ext cx="9133448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IDEA/APPROACH DETAILS: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4187" y="2992822"/>
            <a:ext cx="8460722" cy="565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4879" indent="-292439" lvl="1">
              <a:lnSpc>
                <a:spcPts val="3738"/>
              </a:lnSpc>
              <a:buFont typeface="Arial"/>
              <a:buChar char="•"/>
            </a:pPr>
            <a:r>
              <a:rPr lang="en-US" sz="2709" spc="265">
                <a:solidFill>
                  <a:srgbClr val="000000"/>
                </a:solidFill>
                <a:latin typeface="Montserrat Light"/>
              </a:rPr>
              <a:t>An intelligent water flow monit</a:t>
            </a:r>
            <a:r>
              <a:rPr lang="en-US" sz="2709" spc="265">
                <a:solidFill>
                  <a:srgbClr val="000000"/>
                </a:solidFill>
                <a:latin typeface="Montserrat Light"/>
              </a:rPr>
              <a:t>oring system for pipelines</a:t>
            </a:r>
          </a:p>
          <a:p>
            <a:pPr>
              <a:lnSpc>
                <a:spcPts val="3738"/>
              </a:lnSpc>
            </a:pPr>
          </a:p>
          <a:p>
            <a:pPr marL="584879" indent="-292439" lvl="1">
              <a:lnSpc>
                <a:spcPts val="3738"/>
              </a:lnSpc>
              <a:buFont typeface="Arial"/>
              <a:buChar char="•"/>
            </a:pPr>
            <a:r>
              <a:rPr lang="en-US" sz="2709" spc="265">
                <a:solidFill>
                  <a:srgbClr val="000000"/>
                </a:solidFill>
                <a:latin typeface="Montserrat Light"/>
              </a:rPr>
              <a:t>NRW detection software: analyzes data to identify Non-Revenue Water (NRW) occurrences and areas of concern in water distribution systems.</a:t>
            </a:r>
          </a:p>
          <a:p>
            <a:pPr>
              <a:lnSpc>
                <a:spcPts val="3738"/>
              </a:lnSpc>
            </a:pPr>
          </a:p>
          <a:p>
            <a:pPr marL="584879" indent="-292439" lvl="1">
              <a:lnSpc>
                <a:spcPts val="3738"/>
              </a:lnSpc>
              <a:buFont typeface="Arial"/>
              <a:buChar char="•"/>
            </a:pPr>
            <a:r>
              <a:rPr lang="en-US" sz="2709" spc="265">
                <a:solidFill>
                  <a:srgbClr val="000000"/>
                </a:solidFill>
                <a:latin typeface="Montserrat Light"/>
              </a:rPr>
              <a:t>Software swiftly detects water theft and leaks, triggering immediate actions to prevent revenue loss.</a:t>
            </a:r>
          </a:p>
          <a:p>
            <a:pPr>
              <a:lnSpc>
                <a:spcPts val="373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768" y="1883826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39000" y="5240576"/>
            <a:ext cx="501082" cy="501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2826" y="6529328"/>
            <a:ext cx="3204526" cy="333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Montserrat Classic"/>
              </a:rPr>
              <a:t>The water flow sensors constantly measures water flow in pipelines and uploads all the data into a database situated in a cloud enviroinment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5768" y="230237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941683"/>
            <a:ext cx="3467055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MONITORING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424544" y="1883826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213899" y="5240576"/>
            <a:ext cx="501082" cy="50108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403510" y="2265553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130227" y="1847003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893459" y="5240576"/>
            <a:ext cx="501082" cy="50108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130227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684686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575891" y="5240576"/>
            <a:ext cx="501082" cy="5010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5684686" y="2302376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62177" y="6529328"/>
            <a:ext cx="3204526" cy="25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39" spc="209">
                <a:solidFill>
                  <a:srgbClr val="231F20"/>
                </a:solidFill>
                <a:latin typeface="Montserrat Classic"/>
              </a:rPr>
              <a:t>The database collects</a:t>
            </a:r>
          </a:p>
          <a:p>
            <a:pPr algn="ctr">
              <a:lnSpc>
                <a:spcPts val="2953"/>
              </a:lnSpc>
            </a:pPr>
            <a:r>
              <a:rPr lang="en-US" sz="2139" spc="209">
                <a:solidFill>
                  <a:srgbClr val="231F20"/>
                </a:solidFill>
                <a:latin typeface="Montserrat Classic"/>
              </a:rPr>
              <a:t>sensor readings at a high pace and stores the data and also calculates total water lost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72883" y="5941683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DATABASE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41737" y="6529328"/>
            <a:ext cx="3204526" cy="370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39" spc="209">
                <a:solidFill>
                  <a:srgbClr val="231F20"/>
                </a:solidFill>
                <a:latin typeface="Montserrat Classic"/>
              </a:rPr>
              <a:t>A well trained AI that is specifically trained to detect leak/theft constantly monitors the flow rate and generates a result/prediction if any anomaly is detected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89084" y="5942960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AI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017610" y="6529328"/>
            <a:ext cx="3204526" cy="25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39" spc="209">
                <a:solidFill>
                  <a:srgbClr val="231F20"/>
                </a:solidFill>
                <a:latin typeface="Montserrat Classic"/>
              </a:rPr>
              <a:t>The so far obtained answer of the ai and the link to the dashboard is sent to concerned authorities either via sms or email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306903" y="5941683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REPORTING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1812659" y="1883826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1812659" y="2265553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6447918" y="5240576"/>
            <a:ext cx="501082" cy="50108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1471515" y="5941683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DASHBOARD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40078" y="6529328"/>
            <a:ext cx="3372707" cy="296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39" spc="209">
                <a:solidFill>
                  <a:srgbClr val="231F20"/>
                </a:solidFill>
                <a:latin typeface="Montserrat Classic"/>
              </a:rPr>
              <a:t>A neat dashborad is generated which is easily understandable by anyone and provides the entire report in a brief yet complete way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782716" y="599767"/>
            <a:ext cx="4688799" cy="99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3"/>
              </a:lnSpc>
            </a:pPr>
            <a:r>
              <a:rPr lang="en-US" sz="7232" spc="708">
                <a:solidFill>
                  <a:srgbClr val="231F20"/>
                </a:solidFill>
                <a:latin typeface="Oswald Bold"/>
              </a:rPr>
              <a:t>TIMELINE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9318" y="77257"/>
            <a:ext cx="11552977" cy="104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3"/>
              </a:lnSpc>
            </a:pPr>
            <a:r>
              <a:rPr lang="en-US" sz="6147" spc="325">
                <a:solidFill>
                  <a:srgbClr val="231F20"/>
                </a:solidFill>
                <a:latin typeface="Oswald Bold"/>
              </a:rPr>
              <a:t>FLOW CHART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330186" y="1310730"/>
            <a:ext cx="13627628" cy="7665541"/>
          </a:xfrm>
          <a:custGeom>
            <a:avLst/>
            <a:gdLst/>
            <a:ahLst/>
            <a:cxnLst/>
            <a:rect r="r" b="b" t="t" l="l"/>
            <a:pathLst>
              <a:path h="7665541" w="13627628">
                <a:moveTo>
                  <a:pt x="0" y="0"/>
                </a:moveTo>
                <a:lnTo>
                  <a:pt x="13627628" y="0"/>
                </a:lnTo>
                <a:lnTo>
                  <a:pt x="13627628" y="7665540"/>
                </a:lnTo>
                <a:lnTo>
                  <a:pt x="0" y="7665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8121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33459" y="3101121"/>
            <a:ext cx="3410242" cy="528651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45404" y="0"/>
                  </a:moveTo>
                  <a:lnTo>
                    <a:pt x="767396" y="0"/>
                  </a:lnTo>
                  <a:cubicBezTo>
                    <a:pt x="779438" y="0"/>
                    <a:pt x="790987" y="4784"/>
                    <a:pt x="799501" y="13299"/>
                  </a:cubicBezTo>
                  <a:cubicBezTo>
                    <a:pt x="808016" y="21813"/>
                    <a:pt x="812800" y="33362"/>
                    <a:pt x="812800" y="45404"/>
                  </a:cubicBezTo>
                  <a:lnTo>
                    <a:pt x="812800" y="1214589"/>
                  </a:lnTo>
                  <a:cubicBezTo>
                    <a:pt x="812800" y="1239665"/>
                    <a:pt x="792472" y="1259993"/>
                    <a:pt x="767396" y="1259993"/>
                  </a:cubicBezTo>
                  <a:lnTo>
                    <a:pt x="45404" y="1259993"/>
                  </a:lnTo>
                  <a:cubicBezTo>
                    <a:pt x="33362" y="1259993"/>
                    <a:pt x="21813" y="1255209"/>
                    <a:pt x="13299" y="1246695"/>
                  </a:cubicBezTo>
                  <a:cubicBezTo>
                    <a:pt x="4784" y="1238180"/>
                    <a:pt x="0" y="1226631"/>
                    <a:pt x="0" y="1214589"/>
                  </a:cubicBezTo>
                  <a:lnTo>
                    <a:pt x="0" y="45404"/>
                  </a:lnTo>
                  <a:cubicBezTo>
                    <a:pt x="0" y="33362"/>
                    <a:pt x="4784" y="21813"/>
                    <a:pt x="13299" y="13299"/>
                  </a:cubicBezTo>
                  <a:cubicBezTo>
                    <a:pt x="21813" y="4784"/>
                    <a:pt x="33362" y="0"/>
                    <a:pt x="454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6136" lIns="56136" bIns="56136" rIns="56136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33459" y="5228267"/>
            <a:ext cx="3410242" cy="560941"/>
            <a:chOff x="0" y="0"/>
            <a:chExt cx="812800" cy="133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6136" lIns="56136" bIns="56136" rIns="56136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Observation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080185" y="3101121"/>
            <a:ext cx="3404824" cy="5278118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45476" y="0"/>
                  </a:moveTo>
                  <a:lnTo>
                    <a:pt x="767324" y="0"/>
                  </a:lnTo>
                  <a:cubicBezTo>
                    <a:pt x="792440" y="0"/>
                    <a:pt x="812800" y="20360"/>
                    <a:pt x="812800" y="45476"/>
                  </a:cubicBezTo>
                  <a:lnTo>
                    <a:pt x="812800" y="1214517"/>
                  </a:lnTo>
                  <a:cubicBezTo>
                    <a:pt x="812800" y="1239633"/>
                    <a:pt x="792440" y="1259993"/>
                    <a:pt x="767324" y="1259993"/>
                  </a:cubicBezTo>
                  <a:lnTo>
                    <a:pt x="45476" y="1259993"/>
                  </a:lnTo>
                  <a:cubicBezTo>
                    <a:pt x="20360" y="1259993"/>
                    <a:pt x="0" y="1239633"/>
                    <a:pt x="0" y="1214517"/>
                  </a:cubicBezTo>
                  <a:lnTo>
                    <a:pt x="0" y="45476"/>
                  </a:lnTo>
                  <a:cubicBezTo>
                    <a:pt x="0" y="20360"/>
                    <a:pt x="20360" y="0"/>
                    <a:pt x="45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6046" lIns="56046" bIns="56046" rIns="56046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80185" y="5224888"/>
            <a:ext cx="3404824" cy="560049"/>
            <a:chOff x="0" y="0"/>
            <a:chExt cx="812800" cy="1336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6046" lIns="56046" bIns="56046" rIns="56046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Excellence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362365" y="3649192"/>
            <a:ext cx="871120" cy="1076665"/>
          </a:xfrm>
          <a:custGeom>
            <a:avLst/>
            <a:gdLst/>
            <a:ahLst/>
            <a:cxnLst/>
            <a:rect r="r" b="b" t="t" l="l"/>
            <a:pathLst>
              <a:path h="1076665" w="871120">
                <a:moveTo>
                  <a:pt x="0" y="0"/>
                </a:moveTo>
                <a:lnTo>
                  <a:pt x="871119" y="0"/>
                </a:lnTo>
                <a:lnTo>
                  <a:pt x="871119" y="1076664"/>
                </a:lnTo>
                <a:lnTo>
                  <a:pt x="0" y="107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239550" y="5833392"/>
            <a:ext cx="3003234" cy="246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3"/>
              </a:lnSpc>
              <a:spcBef>
                <a:spcPct val="0"/>
              </a:spcBef>
            </a:pPr>
            <a:r>
              <a:rPr lang="en-US" sz="1966" spc="192">
                <a:solidFill>
                  <a:srgbClr val="000000"/>
                </a:solidFill>
                <a:latin typeface="Montserrat Light Bold"/>
              </a:rPr>
              <a:t>The AI is very well trained. almost 4000000 records are fed to train the AI. So the given answer is ery well reliable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336860" y="3116339"/>
            <a:ext cx="3400425" cy="5271299"/>
            <a:chOff x="0" y="0"/>
            <a:chExt cx="812800" cy="12599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45535" y="0"/>
                  </a:moveTo>
                  <a:lnTo>
                    <a:pt x="767265" y="0"/>
                  </a:lnTo>
                  <a:cubicBezTo>
                    <a:pt x="779342" y="0"/>
                    <a:pt x="790924" y="4797"/>
                    <a:pt x="799463" y="13337"/>
                  </a:cubicBezTo>
                  <a:cubicBezTo>
                    <a:pt x="808003" y="21876"/>
                    <a:pt x="812800" y="33458"/>
                    <a:pt x="812800" y="45535"/>
                  </a:cubicBezTo>
                  <a:lnTo>
                    <a:pt x="812800" y="1214458"/>
                  </a:lnTo>
                  <a:cubicBezTo>
                    <a:pt x="812800" y="1226535"/>
                    <a:pt x="808003" y="1238117"/>
                    <a:pt x="799463" y="1246656"/>
                  </a:cubicBezTo>
                  <a:cubicBezTo>
                    <a:pt x="790924" y="1255196"/>
                    <a:pt x="779342" y="1259993"/>
                    <a:pt x="767265" y="1259993"/>
                  </a:cubicBezTo>
                  <a:lnTo>
                    <a:pt x="45535" y="1259993"/>
                  </a:lnTo>
                  <a:cubicBezTo>
                    <a:pt x="33458" y="1259993"/>
                    <a:pt x="21876" y="1255196"/>
                    <a:pt x="13337" y="1246656"/>
                  </a:cubicBezTo>
                  <a:cubicBezTo>
                    <a:pt x="4797" y="1238117"/>
                    <a:pt x="0" y="1226535"/>
                    <a:pt x="0" y="1214458"/>
                  </a:cubicBezTo>
                  <a:lnTo>
                    <a:pt x="0" y="45535"/>
                  </a:lnTo>
                  <a:cubicBezTo>
                    <a:pt x="0" y="33458"/>
                    <a:pt x="4797" y="21876"/>
                    <a:pt x="13337" y="13337"/>
                  </a:cubicBezTo>
                  <a:cubicBezTo>
                    <a:pt x="21876" y="4797"/>
                    <a:pt x="33458" y="0"/>
                    <a:pt x="455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5974" lIns="55974" bIns="55974" rIns="55974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336860" y="5237362"/>
            <a:ext cx="3400425" cy="559326"/>
            <a:chOff x="0" y="0"/>
            <a:chExt cx="812800" cy="13369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5974" lIns="55974" bIns="55974" rIns="55974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Prediction/Answer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496019" y="6025850"/>
            <a:ext cx="2999354" cy="210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0"/>
              </a:lnSpc>
              <a:spcBef>
                <a:spcPct val="0"/>
              </a:spcBef>
            </a:pPr>
            <a:r>
              <a:rPr lang="en-US" sz="1964" spc="192">
                <a:solidFill>
                  <a:srgbClr val="000000"/>
                </a:solidFill>
                <a:latin typeface="Montserrat Light Bold"/>
              </a:rPr>
              <a:t>The specific type of anomaly will be predicted and given to the dashboard for the user to see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590068" y="3153558"/>
            <a:ext cx="3400425" cy="5271299"/>
            <a:chOff x="0" y="0"/>
            <a:chExt cx="812800" cy="125999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45535" y="0"/>
                  </a:moveTo>
                  <a:lnTo>
                    <a:pt x="767265" y="0"/>
                  </a:lnTo>
                  <a:cubicBezTo>
                    <a:pt x="779342" y="0"/>
                    <a:pt x="790924" y="4797"/>
                    <a:pt x="799463" y="13337"/>
                  </a:cubicBezTo>
                  <a:cubicBezTo>
                    <a:pt x="808003" y="21876"/>
                    <a:pt x="812800" y="33458"/>
                    <a:pt x="812800" y="45535"/>
                  </a:cubicBezTo>
                  <a:lnTo>
                    <a:pt x="812800" y="1214458"/>
                  </a:lnTo>
                  <a:cubicBezTo>
                    <a:pt x="812800" y="1226535"/>
                    <a:pt x="808003" y="1238117"/>
                    <a:pt x="799463" y="1246656"/>
                  </a:cubicBezTo>
                  <a:cubicBezTo>
                    <a:pt x="790924" y="1255196"/>
                    <a:pt x="779342" y="1259993"/>
                    <a:pt x="767265" y="1259993"/>
                  </a:cubicBezTo>
                  <a:lnTo>
                    <a:pt x="45535" y="1259993"/>
                  </a:lnTo>
                  <a:cubicBezTo>
                    <a:pt x="33458" y="1259993"/>
                    <a:pt x="21876" y="1255196"/>
                    <a:pt x="13337" y="1246656"/>
                  </a:cubicBezTo>
                  <a:cubicBezTo>
                    <a:pt x="4797" y="1238117"/>
                    <a:pt x="0" y="1226535"/>
                    <a:pt x="0" y="1214458"/>
                  </a:cubicBezTo>
                  <a:lnTo>
                    <a:pt x="0" y="45535"/>
                  </a:lnTo>
                  <a:cubicBezTo>
                    <a:pt x="0" y="33458"/>
                    <a:pt x="4797" y="21876"/>
                    <a:pt x="13337" y="13337"/>
                  </a:cubicBezTo>
                  <a:cubicBezTo>
                    <a:pt x="21876" y="4797"/>
                    <a:pt x="33458" y="0"/>
                    <a:pt x="455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812800" cy="1269518"/>
            </a:xfrm>
            <a:prstGeom prst="rect">
              <a:avLst/>
            </a:prstGeom>
          </p:spPr>
          <p:txBody>
            <a:bodyPr anchor="ctr" rtlCol="false" tIns="55974" lIns="55974" bIns="55974" rIns="55974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590068" y="5274581"/>
            <a:ext cx="3400425" cy="559326"/>
            <a:chOff x="0" y="0"/>
            <a:chExt cx="812800" cy="1336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5974" lIns="55974" bIns="55974" rIns="55974"/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Montserrat Classic"/>
                </a:rPr>
                <a:t>Segregation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6759145" y="3772349"/>
            <a:ext cx="1062270" cy="1077949"/>
          </a:xfrm>
          <a:custGeom>
            <a:avLst/>
            <a:gdLst/>
            <a:ahLst/>
            <a:cxnLst/>
            <a:rect r="r" b="b" t="t" l="l"/>
            <a:pathLst>
              <a:path h="1077949" w="1062270">
                <a:moveTo>
                  <a:pt x="0" y="0"/>
                </a:moveTo>
                <a:lnTo>
                  <a:pt x="1062270" y="0"/>
                </a:lnTo>
                <a:lnTo>
                  <a:pt x="1062270" y="1077949"/>
                </a:lnTo>
                <a:lnTo>
                  <a:pt x="0" y="107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749227" y="5890493"/>
            <a:ext cx="2999354" cy="246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0"/>
              </a:lnSpc>
              <a:spcBef>
                <a:spcPct val="0"/>
              </a:spcBef>
            </a:pPr>
            <a:r>
              <a:rPr lang="en-US" sz="1964" spc="192">
                <a:solidFill>
                  <a:srgbClr val="231F20"/>
                </a:solidFill>
                <a:latin typeface="Montserrat Light Bold"/>
              </a:rPr>
              <a:t>In case if any anomaly is found then the anomaly will be segregated into different types of leaks/theft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2740359" y="3833462"/>
            <a:ext cx="1513449" cy="908069"/>
          </a:xfrm>
          <a:custGeom>
            <a:avLst/>
            <a:gdLst/>
            <a:ahLst/>
            <a:cxnLst/>
            <a:rect r="r" b="b" t="t" l="l"/>
            <a:pathLst>
              <a:path h="908069" w="1513449">
                <a:moveTo>
                  <a:pt x="0" y="0"/>
                </a:moveTo>
                <a:lnTo>
                  <a:pt x="1513449" y="0"/>
                </a:lnTo>
                <a:lnTo>
                  <a:pt x="1513449" y="908070"/>
                </a:lnTo>
                <a:lnTo>
                  <a:pt x="0" y="908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993077" y="6378330"/>
            <a:ext cx="3008013" cy="140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7"/>
              </a:lnSpc>
              <a:spcBef>
                <a:spcPct val="0"/>
              </a:spcBef>
            </a:pPr>
            <a:r>
              <a:rPr lang="en-US" sz="1969" spc="192">
                <a:solidFill>
                  <a:srgbClr val="231F20"/>
                </a:solidFill>
                <a:latin typeface="Montserrat Light Bold"/>
              </a:rPr>
              <a:t>The AI constantly oberves the database for any anomaly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ARTIFICIAL INTELIGENCE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0505938" y="3759716"/>
            <a:ext cx="1062270" cy="1062270"/>
          </a:xfrm>
          <a:custGeom>
            <a:avLst/>
            <a:gdLst/>
            <a:ahLst/>
            <a:cxnLst/>
            <a:rect r="r" b="b" t="t" l="l"/>
            <a:pathLst>
              <a:path h="1062270" w="1062270">
                <a:moveTo>
                  <a:pt x="0" y="0"/>
                </a:moveTo>
                <a:lnTo>
                  <a:pt x="1062270" y="0"/>
                </a:lnTo>
                <a:lnTo>
                  <a:pt x="1062270" y="1062270"/>
                </a:lnTo>
                <a:lnTo>
                  <a:pt x="0" y="10622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2350" y="1866233"/>
            <a:ext cx="13278087" cy="7392067"/>
          </a:xfrm>
          <a:custGeom>
            <a:avLst/>
            <a:gdLst/>
            <a:ahLst/>
            <a:cxnLst/>
            <a:rect r="r" b="b" t="t" l="l"/>
            <a:pathLst>
              <a:path h="7392067" w="13278087">
                <a:moveTo>
                  <a:pt x="0" y="0"/>
                </a:moveTo>
                <a:lnTo>
                  <a:pt x="13278086" y="0"/>
                </a:lnTo>
                <a:lnTo>
                  <a:pt x="13278086" y="7392067"/>
                </a:lnTo>
                <a:lnTo>
                  <a:pt x="0" y="739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2350" y="77257"/>
            <a:ext cx="13823429" cy="104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3"/>
              </a:lnSpc>
            </a:pPr>
            <a:r>
              <a:rPr lang="en-US" sz="6147" spc="325">
                <a:solidFill>
                  <a:srgbClr val="231F20"/>
                </a:solidFill>
                <a:latin typeface="Oswald Bold"/>
              </a:rPr>
              <a:t>SENSOR INSTALLED ENVIROINTMENT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0361" y="1423052"/>
            <a:ext cx="16287463" cy="7267124"/>
          </a:xfrm>
          <a:custGeom>
            <a:avLst/>
            <a:gdLst/>
            <a:ahLst/>
            <a:cxnLst/>
            <a:rect r="r" b="b" t="t" l="l"/>
            <a:pathLst>
              <a:path h="7267124" w="16287463">
                <a:moveTo>
                  <a:pt x="0" y="0"/>
                </a:moveTo>
                <a:lnTo>
                  <a:pt x="16287463" y="0"/>
                </a:lnTo>
                <a:lnTo>
                  <a:pt x="16287463" y="7267124"/>
                </a:lnTo>
                <a:lnTo>
                  <a:pt x="0" y="726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040" r="0" b="-110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2350" y="77257"/>
            <a:ext cx="13823429" cy="104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3"/>
              </a:lnSpc>
            </a:pPr>
            <a:r>
              <a:rPr lang="en-US" sz="6147" spc="325">
                <a:solidFill>
                  <a:srgbClr val="231F20"/>
                </a:solidFill>
                <a:latin typeface="Oswald Bold"/>
              </a:rPr>
              <a:t>DASHBOARD (WATER LEAK)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0222" y="2241851"/>
            <a:ext cx="15812404" cy="7016449"/>
          </a:xfrm>
          <a:custGeom>
            <a:avLst/>
            <a:gdLst/>
            <a:ahLst/>
            <a:cxnLst/>
            <a:rect r="r" b="b" t="t" l="l"/>
            <a:pathLst>
              <a:path h="7016449" w="15812404">
                <a:moveTo>
                  <a:pt x="0" y="0"/>
                </a:moveTo>
                <a:lnTo>
                  <a:pt x="15812404" y="0"/>
                </a:lnTo>
                <a:lnTo>
                  <a:pt x="15812404" y="7016449"/>
                </a:lnTo>
                <a:lnTo>
                  <a:pt x="0" y="701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766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2350" y="77257"/>
            <a:ext cx="13823429" cy="104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3"/>
              </a:lnSpc>
            </a:pPr>
            <a:r>
              <a:rPr lang="en-US" sz="6147" spc="325">
                <a:solidFill>
                  <a:srgbClr val="231F20"/>
                </a:solidFill>
                <a:latin typeface="Oswald Bold"/>
              </a:rPr>
              <a:t>DASHBOARD (THEFT)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DAF3f_gR3gk</dc:identifier>
  <dcterms:modified xsi:type="dcterms:W3CDTF">2011-08-01T06:04:30Z</dcterms:modified>
  <cp:revision>1</cp:revision>
  <dc:title>Innovators United-KPR  sih 2023 final</dc:title>
</cp:coreProperties>
</file>